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6" r:id="rId4"/>
    <p:sldId id="312" r:id="rId5"/>
    <p:sldId id="315" r:id="rId6"/>
    <p:sldId id="366" r:id="rId7"/>
    <p:sldId id="375" r:id="rId8"/>
    <p:sldId id="372" r:id="rId9"/>
    <p:sldId id="373" r:id="rId10"/>
    <p:sldId id="378" r:id="rId11"/>
    <p:sldId id="362" r:id="rId12"/>
    <p:sldId id="361" r:id="rId13"/>
    <p:sldId id="363" r:id="rId14"/>
    <p:sldId id="364" r:id="rId15"/>
    <p:sldId id="327" r:id="rId16"/>
    <p:sldId id="349" r:id="rId17"/>
    <p:sldId id="331" r:id="rId18"/>
    <p:sldId id="376" r:id="rId19"/>
  </p:sldIdLst>
  <p:sldSz cx="12192000" cy="6858000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F6C"/>
    <a:srgbClr val="FCF9DF"/>
    <a:srgbClr val="81C6AF"/>
    <a:srgbClr val="4D4D4D"/>
    <a:srgbClr val="0565A4"/>
    <a:srgbClr val="E20000"/>
    <a:srgbClr val="FA0462"/>
    <a:srgbClr val="FF6600"/>
    <a:srgbClr val="68686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6" autoAdjust="0"/>
    <p:restoredTop sz="87570" autoAdjust="0"/>
  </p:normalViewPr>
  <p:slideViewPr>
    <p:cSldViewPr snapToGrid="0">
      <p:cViewPr varScale="1">
        <p:scale>
          <a:sx n="92" d="100"/>
          <a:sy n="92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5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A821-3581-4C79-8AA1-AB63DD6AE6E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D6966-3C57-4C2B-9082-520B6F5F7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52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FA131-7098-4B00-A741-1A7D92E7AC6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DB19D-BB5E-4E29-8A0D-124A39134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95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B19D-BB5E-4E29-8A0D-124A39134F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3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B19D-BB5E-4E29-8A0D-124A39134FB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6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B19D-BB5E-4E29-8A0D-124A39134FB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326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fr-FR" sz="1200" cap="small" dirty="0">
              <a:solidFill>
                <a:srgbClr val="425F6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B19D-BB5E-4E29-8A0D-124A39134FB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784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B19D-BB5E-4E29-8A0D-124A39134FB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5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DB19D-BB5E-4E29-8A0D-124A39134FB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73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B19D-BB5E-4E29-8A0D-124A39134FB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47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B19D-BB5E-4E29-8A0D-124A39134FB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46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DB19D-BB5E-4E29-8A0D-124A39134FB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25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B19D-BB5E-4E29-8A0D-124A39134F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43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B19D-BB5E-4E29-8A0D-124A39134F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4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DB19D-BB5E-4E29-8A0D-124A39134FB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18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sz="2400" dirty="0">
              <a:solidFill>
                <a:srgbClr val="425F6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DB19D-BB5E-4E29-8A0D-124A39134FB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3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DB19D-BB5E-4E29-8A0D-124A39134FB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3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DB19D-BB5E-4E29-8A0D-124A39134FB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604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DB19D-BB5E-4E29-8A0D-124A39134FB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61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DB19D-BB5E-4E29-8A0D-124A39134FB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2231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72994-EE6B-4C82-93C5-8F0BBC1A922D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40A87-B520-4812-BC89-3651BBC5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2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72994-EE6B-4C82-93C5-8F0BBC1A922D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40A87-B520-4812-BC89-3651BBC5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19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72994-EE6B-4C82-93C5-8F0BBC1A922D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40A87-B520-4812-BC89-3651BBC5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8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77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5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62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92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3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607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8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734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72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684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325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93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5032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72994-EE6B-4C82-93C5-8F0BBC1A922D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40A87-B520-4812-BC89-3651BBC5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80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34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72994-EE6B-4C82-93C5-8F0BBC1A922D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40A87-B520-4812-BC89-3651BBC5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33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72994-EE6B-4C82-93C5-8F0BBC1A922D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40A87-B520-4812-BC89-3651BBC5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57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72994-EE6B-4C82-93C5-8F0BBC1A922D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40A87-B520-4812-BC89-3651BBC5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42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72994-EE6B-4C82-93C5-8F0BBC1A922D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40A87-B520-4812-BC89-3651BBC5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60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72994-EE6B-4C82-93C5-8F0BBC1A922D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40A87-B520-4812-BC89-3651BBC5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3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7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968BA-FEE1-4529-888D-74861C33AE39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1C12-2CA4-4BEB-ADF4-372727120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41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/>
          <a:stretch/>
        </p:blipFill>
        <p:spPr>
          <a:xfrm>
            <a:off x="2821255" y="-8035"/>
            <a:ext cx="4436795" cy="1800013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681555" y="976045"/>
            <a:ext cx="10085797" cy="75926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86728" y="2001031"/>
            <a:ext cx="98968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r>
              <a:rPr lang="fr-FR" sz="4400" b="1" cap="small" dirty="0">
                <a:solidFill>
                  <a:srgbClr val="425F6C"/>
                </a:solidFill>
              </a:rPr>
              <a:t>Le numérique au service de la Filière Equine</a:t>
            </a:r>
            <a:endParaRPr lang="fr-FR" sz="4000" b="1" cap="small" dirty="0">
              <a:solidFill>
                <a:srgbClr val="425F6C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59" y="237672"/>
            <a:ext cx="2316681" cy="1658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27" y="3445983"/>
            <a:ext cx="4450845" cy="23547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62359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b="1" dirty="0">
                <a:solidFill>
                  <a:srgbClr val="425F6C"/>
                </a:solidFill>
              </a:rPr>
              <a:t>Vendredi 22 mars 2019</a:t>
            </a:r>
            <a:endParaRPr lang="fr-FR" sz="2800" b="1" dirty="0">
              <a:solidFill>
                <a:srgbClr val="425F6C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714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r="9604"/>
          <a:stretch/>
        </p:blipFill>
        <p:spPr>
          <a:xfrm>
            <a:off x="7130931" y="-5623"/>
            <a:ext cx="2616459" cy="1720123"/>
          </a:xfrm>
          <a:prstGeom prst="rect">
            <a:avLst/>
          </a:prstGeom>
        </p:spPr>
      </p:pic>
      <p:pic>
        <p:nvPicPr>
          <p:cNvPr id="12" name="Picture 2" descr="Résultat de recherche d'images pour &quot;nowkey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1"/>
          <a:stretch/>
        </p:blipFill>
        <p:spPr bwMode="auto">
          <a:xfrm>
            <a:off x="9747391" y="0"/>
            <a:ext cx="244006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640" y="5279136"/>
            <a:ext cx="3599688" cy="1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38659" y="1220196"/>
            <a:ext cx="11680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2800" dirty="0">
              <a:solidFill>
                <a:srgbClr val="425F6C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lvl="1">
              <a:spcAft>
                <a:spcPts val="600"/>
              </a:spcAft>
            </a:pPr>
            <a:endParaRPr lang="fr-FR" sz="2000" dirty="0">
              <a:solidFill>
                <a:srgbClr val="425F6C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endParaRPr lang="fr-FR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27044" y="-909652"/>
            <a:ext cx="81737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r>
              <a:rPr lang="fr-FR" sz="4000" b="1" cap="small" dirty="0">
                <a:solidFill>
                  <a:srgbClr val="425F6C"/>
                </a:solidFill>
              </a:rPr>
              <a:t>Soutenir le développement économique</a:t>
            </a: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68330" y="5533749"/>
            <a:ext cx="15840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rgbClr val="425F6C"/>
                </a:solidFill>
              </a:rPr>
              <a:t>Crédit photo : </a:t>
            </a:r>
            <a:r>
              <a:rPr lang="fr-FR" sz="1100" dirty="0" err="1">
                <a:solidFill>
                  <a:srgbClr val="425F6C"/>
                </a:solidFill>
              </a:rPr>
              <a:t>Equidéclic</a:t>
            </a:r>
            <a:endParaRPr lang="fr-FR" sz="1100" dirty="0">
              <a:solidFill>
                <a:srgbClr val="425F6C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9642" y="1231163"/>
            <a:ext cx="51326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Communication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Diversification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Fidélisation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Rentabilité</a:t>
            </a: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endParaRPr lang="fr-FR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Picture 2" descr="RÃ©sultat de recherche d'images pour &quot;logiciel Ã©quidÃ©clic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30" y="1220196"/>
            <a:ext cx="6504441" cy="43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1799279" y="6273309"/>
            <a:ext cx="4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4343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001082" y="-909652"/>
            <a:ext cx="622568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r>
              <a:rPr lang="fr-FR" sz="4000" b="1" cap="small" dirty="0">
                <a:solidFill>
                  <a:srgbClr val="425F6C"/>
                </a:solidFill>
              </a:rPr>
              <a:t>Faciliter la gestion de l’écurie</a:t>
            </a: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44055" y="5551394"/>
            <a:ext cx="1616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rgbClr val="425F6C"/>
                </a:solidFill>
              </a:rPr>
              <a:t>Crédit photo : Smart Jack</a:t>
            </a:r>
          </a:p>
        </p:txBody>
      </p:sp>
      <p:pic>
        <p:nvPicPr>
          <p:cNvPr id="1026" name="Picture 2" descr="https://scontent-cdt1-1.xx.fbcdn.net/v/t1.0-9/35838287_1009617472547742_9023948239920955392_n.jpg?_nc_cat=100&amp;_nc_ht=scontent-cdt1-1.xx&amp;oh=9270bf16ba5fcb6ce36e4a493d415790&amp;oe=5C5198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98" y="1220196"/>
            <a:ext cx="6547945" cy="43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29642" y="1220192"/>
            <a:ext cx="51326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Sécurisation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Optimisation du temps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Bien-être et prévention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Confort de travail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endParaRPr lang="fr-FR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799279" y="6273309"/>
            <a:ext cx="4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7223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23337" y="1429957"/>
            <a:ext cx="53296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Apprentissage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Progression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Technique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Sensation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Performance</a:t>
            </a:r>
          </a:p>
          <a:p>
            <a:pPr>
              <a:spcAft>
                <a:spcPts val="600"/>
              </a:spcAft>
            </a:pPr>
            <a:endParaRPr lang="fr-FR" sz="2800" dirty="0">
              <a:solidFill>
                <a:srgbClr val="425F6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37851" y="-909652"/>
            <a:ext cx="915218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r>
              <a:rPr lang="fr-FR" sz="4000" b="1" cap="small" dirty="0">
                <a:solidFill>
                  <a:srgbClr val="425F6C"/>
                </a:solidFill>
              </a:rPr>
              <a:t>Objectiver le suivi du couple cavalier-cheval</a:t>
            </a: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68330" y="4836969"/>
            <a:ext cx="15808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rgbClr val="425F6C"/>
                </a:solidFill>
              </a:rPr>
              <a:t>Crédit photo : </a:t>
            </a:r>
            <a:r>
              <a:rPr lang="fr-FR" sz="1100" dirty="0" err="1">
                <a:solidFill>
                  <a:srgbClr val="425F6C"/>
                </a:solidFill>
              </a:rPr>
              <a:t>Equisense</a:t>
            </a:r>
            <a:endParaRPr lang="fr-FR" sz="1100" dirty="0">
              <a:solidFill>
                <a:srgbClr val="425F6C"/>
              </a:solidFill>
            </a:endParaRPr>
          </a:p>
        </p:txBody>
      </p:sp>
      <p:pic>
        <p:nvPicPr>
          <p:cNvPr id="18" name="Picture 4" descr="Résultat de recherche d'images pour &quot;selle équitation connecté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96" y="1429957"/>
            <a:ext cx="6510109" cy="34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799279" y="6273309"/>
            <a:ext cx="4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150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29642" y="1455932"/>
            <a:ext cx="507031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Fiabilité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Emotions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Attractivité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 err="1">
                <a:solidFill>
                  <a:srgbClr val="425F6C"/>
                </a:solidFill>
              </a:rPr>
              <a:t>Gamification</a:t>
            </a:r>
            <a:endParaRPr lang="fr-FR" sz="28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endParaRPr lang="fr-FR" sz="2800" dirty="0">
              <a:solidFill>
                <a:srgbClr val="425F6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15311" y="-909652"/>
            <a:ext cx="499726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r>
              <a:rPr lang="fr-FR" sz="4000" b="1" cap="small" dirty="0">
                <a:solidFill>
                  <a:srgbClr val="425F6C"/>
                </a:solidFill>
              </a:rPr>
              <a:t>Enrichir les événements</a:t>
            </a: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68330" y="4727205"/>
            <a:ext cx="1838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rgbClr val="425F6C"/>
                </a:solidFill>
              </a:rPr>
              <a:t>Crédit photo : </a:t>
            </a:r>
            <a:r>
              <a:rPr lang="fr-FR" sz="1100" dirty="0" err="1">
                <a:solidFill>
                  <a:srgbClr val="425F6C"/>
                </a:solidFill>
              </a:rPr>
              <a:t>EpiqE</a:t>
            </a:r>
            <a:r>
              <a:rPr lang="fr-FR" sz="1100" dirty="0">
                <a:solidFill>
                  <a:srgbClr val="425F6C"/>
                </a:solidFill>
              </a:rPr>
              <a:t> </a:t>
            </a:r>
            <a:r>
              <a:rPr lang="fr-FR" sz="1100" dirty="0" err="1">
                <a:solidFill>
                  <a:srgbClr val="425F6C"/>
                </a:solidFill>
              </a:rPr>
              <a:t>Tracking</a:t>
            </a:r>
            <a:endParaRPr lang="fr-FR" sz="1100" dirty="0">
              <a:solidFill>
                <a:srgbClr val="425F6C"/>
              </a:solidFill>
            </a:endParaRPr>
          </a:p>
        </p:txBody>
      </p:sp>
      <p:pic>
        <p:nvPicPr>
          <p:cNvPr id="14" name="Picture 2" descr="Résultat de recherche d'images pour &quot;expérience spectateur tracking cheva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30" y="1455932"/>
            <a:ext cx="6551055" cy="327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799279" y="6273309"/>
            <a:ext cx="4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7013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143229" y="1456422"/>
            <a:ext cx="58554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freins au</a:t>
            </a:r>
            <a:r>
              <a:rPr kumimoji="0" lang="fr-FR" sz="4000" b="1" i="0" u="none" strike="noStrike" kern="1200" cap="small" spc="0" normalizeH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développement</a:t>
            </a:r>
            <a:endParaRPr kumimoji="0" lang="fr-FR" sz="4000" b="1" i="0" u="none" strike="noStrike" kern="1200" cap="small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9" y="237672"/>
            <a:ext cx="2316681" cy="165825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1799279" y="6273309"/>
            <a:ext cx="4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0855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9" y="237672"/>
            <a:ext cx="2316681" cy="165825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37931" y="-909652"/>
            <a:ext cx="43520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r>
              <a:rPr lang="fr-FR" sz="4000" b="1" cap="small" dirty="0">
                <a:solidFill>
                  <a:srgbClr val="425F6C"/>
                </a:solidFill>
              </a:rPr>
              <a:t>Les freins Principaux</a:t>
            </a: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8659" y="1220196"/>
            <a:ext cx="1168062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endParaRPr lang="fr-FR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38659" y="999253"/>
            <a:ext cx="1168062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>
                <a:solidFill>
                  <a:srgbClr val="425F6C"/>
                </a:solidFill>
              </a:rPr>
              <a:t>Freins techniques: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425F6C"/>
                </a:solidFill>
              </a:rPr>
              <a:t>Structures non adaptés,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425F6C"/>
                </a:solidFill>
              </a:rPr>
              <a:t>Faible couverture</a:t>
            </a:r>
          </a:p>
          <a:p>
            <a:pPr>
              <a:spcAft>
                <a:spcPts val="600"/>
              </a:spcAft>
            </a:pPr>
            <a:endParaRPr lang="fr-FR" sz="16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800" dirty="0">
                <a:solidFill>
                  <a:srgbClr val="425F6C"/>
                </a:solidFill>
              </a:rPr>
              <a:t>Freins marchés: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425F6C"/>
                </a:solidFill>
              </a:rPr>
              <a:t>Crainte que la machine remplace l’homme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425F6C"/>
                </a:solidFill>
              </a:rPr>
              <a:t>Rentabilité pas toujours démontrée</a:t>
            </a:r>
          </a:p>
          <a:p>
            <a:pPr>
              <a:spcAft>
                <a:spcPts val="600"/>
              </a:spcAft>
            </a:pPr>
            <a:endParaRPr lang="fr-FR" sz="16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800" dirty="0">
                <a:solidFill>
                  <a:srgbClr val="425F6C"/>
                </a:solidFill>
              </a:rPr>
              <a:t>Freins réglementaires: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425F6C"/>
                </a:solidFill>
              </a:rPr>
              <a:t>RGDP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425F6C"/>
                </a:solidFill>
              </a:rPr>
              <a:t>Règlements sportifs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endParaRPr lang="fr-FR" sz="2800" dirty="0">
              <a:solidFill>
                <a:srgbClr val="425F6C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endParaRPr lang="fr-FR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03" y="1643389"/>
            <a:ext cx="2601185" cy="260118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799279" y="6273309"/>
            <a:ext cx="4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4312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9" y="237672"/>
            <a:ext cx="2316681" cy="165825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63963" y="-909652"/>
            <a:ext cx="250004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r>
              <a:rPr lang="fr-FR" sz="4000" b="1" cap="small" dirty="0">
                <a:solidFill>
                  <a:srgbClr val="425F6C"/>
                </a:solidFill>
              </a:rPr>
              <a:t>Conclusion</a:t>
            </a:r>
            <a:endParaRPr lang="fr-FR" sz="3200" b="1" dirty="0">
              <a:solidFill>
                <a:srgbClr val="425F6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8659" y="1220196"/>
            <a:ext cx="11680625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Les outils numériques dans la filière équine c’est :</a:t>
            </a:r>
            <a:endParaRPr lang="fr-FR" sz="2400" dirty="0">
              <a:solidFill>
                <a:srgbClr val="425F6C"/>
              </a:solidFill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Une réalité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Une utilité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Une opportunité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425F6C"/>
                </a:solidFill>
              </a:rPr>
              <a:t>Un outil qui ne remplacera jamais ni le ressenti du cavalier, ni les compétences du vétérinaire ni l’expertise de l’entraîneur !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25F6C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425F6C"/>
              </a:solidFill>
            </a:endParaRPr>
          </a:p>
          <a:p>
            <a:pPr>
              <a:spcAft>
                <a:spcPts val="600"/>
              </a:spcAft>
            </a:pPr>
            <a:endParaRPr lang="fr-FR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Plus 1"/>
          <p:cNvSpPr/>
          <p:nvPr/>
        </p:nvSpPr>
        <p:spPr>
          <a:xfrm>
            <a:off x="1460500" y="3423474"/>
            <a:ext cx="482600" cy="482600"/>
          </a:xfrm>
          <a:prstGeom prst="mathPlus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>
            <a:off x="1473200" y="3982274"/>
            <a:ext cx="482600" cy="482600"/>
          </a:xfrm>
          <a:prstGeom prst="mathPlus">
            <a:avLst/>
          </a:prstGeom>
          <a:solidFill>
            <a:srgbClr val="FA04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>
            <a:off x="1485900" y="4502974"/>
            <a:ext cx="482600" cy="482600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lus 14"/>
          <p:cNvSpPr/>
          <p:nvPr/>
        </p:nvSpPr>
        <p:spPr>
          <a:xfrm>
            <a:off x="6375400" y="3423474"/>
            <a:ext cx="482600" cy="482600"/>
          </a:xfrm>
          <a:prstGeom prst="mathPlus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lus 15"/>
          <p:cNvSpPr/>
          <p:nvPr/>
        </p:nvSpPr>
        <p:spPr>
          <a:xfrm>
            <a:off x="6375400" y="3918774"/>
            <a:ext cx="482600" cy="482600"/>
          </a:xfrm>
          <a:prstGeom prst="mathPlus">
            <a:avLst/>
          </a:prstGeom>
          <a:solidFill>
            <a:srgbClr val="0565A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000467" y="3365064"/>
            <a:ext cx="1795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425F6C"/>
                </a:solidFill>
              </a:rPr>
              <a:t>de sécurité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000467" y="3974664"/>
            <a:ext cx="2519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425F6C"/>
                </a:solidFill>
              </a:rPr>
              <a:t>de performance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013167" y="4520764"/>
            <a:ext cx="394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425F6C"/>
                </a:solidFill>
              </a:rPr>
              <a:t>de bien-être et de confort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877267" y="3377764"/>
            <a:ext cx="2133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425F6C"/>
                </a:solidFill>
              </a:rPr>
              <a:t>de rentabilité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902667" y="3885764"/>
            <a:ext cx="4629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425F6C"/>
                </a:solidFill>
              </a:rPr>
              <a:t>de respect de l’environnement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1799279" y="6273309"/>
            <a:ext cx="4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3848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9"/>
          <a:stretch/>
        </p:blipFill>
        <p:spPr>
          <a:xfrm>
            <a:off x="11218459" y="0"/>
            <a:ext cx="966283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6" y="0"/>
            <a:ext cx="10311168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34206" y="288697"/>
            <a:ext cx="352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Merci de votre attention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77009" y="54456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Bathilde Diligeon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bg1"/>
                </a:solidFill>
                <a:latin typeface="Calibri" panose="020F0502020204030204"/>
              </a:rPr>
              <a:t>Chargée d’étude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Pôle Hippolia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Bathilde.diligeon@hippolia.org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02 31 94 94 21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32"/>
          <a:stretch/>
        </p:blipFill>
        <p:spPr>
          <a:xfrm>
            <a:off x="0" y="0"/>
            <a:ext cx="928048" cy="6858000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sp>
          <p:nvSpPr>
            <p:cNvPr id="12" name="Rectangle 11"/>
            <p:cNvSpPr/>
            <p:nvPr/>
          </p:nvSpPr>
          <p:spPr>
            <a:xfrm>
              <a:off x="226226" y="6343650"/>
              <a:ext cx="11622874" cy="206101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</p:grpSp>
      <p:sp>
        <p:nvSpPr>
          <p:cNvPr id="15" name="ZoneTexte 14"/>
          <p:cNvSpPr txBox="1"/>
          <p:nvPr/>
        </p:nvSpPr>
        <p:spPr>
          <a:xfrm>
            <a:off x="11799279" y="6273309"/>
            <a:ext cx="4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87782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644998" y="1704072"/>
            <a:ext cx="67756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r>
              <a:rPr lang="fr-FR" sz="4000" b="1" cap="small" dirty="0">
                <a:solidFill>
                  <a:srgbClr val="425F6C"/>
                </a:solidFill>
              </a:rPr>
              <a:t>Numérique, de quoi parle-t-on ?</a:t>
            </a: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9" y="237672"/>
            <a:ext cx="2316681" cy="165825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1849100" y="62375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541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662289" y="-909652"/>
            <a:ext cx="69032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r>
              <a:rPr lang="fr-FR" sz="4000" b="1" cap="small" dirty="0">
                <a:solidFill>
                  <a:srgbClr val="425F6C"/>
                </a:solidFill>
              </a:rPr>
              <a:t>Panorama des outils numériques</a:t>
            </a: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  <a:p>
            <a:pPr algn="ctr"/>
            <a:endParaRPr lang="fr-FR" sz="3200" b="1" dirty="0">
              <a:solidFill>
                <a:srgbClr val="425F6C"/>
              </a:solidFill>
            </a:endParaRPr>
          </a:p>
        </p:txBody>
      </p:sp>
      <p:sp>
        <p:nvSpPr>
          <p:cNvPr id="3" name="AutoShape 4" descr="data:image/png;base64,iVBORw0KGgoAAAANSUhEUgAAAOEAAADhCAMAAAAJbSJIAAAAh1BMVEX///9Vaorl5eUrx/ROZYZJYYNTaImXorXGzNZmeJTq6ehBW39HX4ObpbXs7Ozm5ubZ2t2d4Pnw8vVhdJLc4OZ9i6KxuMYAw/O9xM/m6e34+fqIlapbb47O8Py06PrFy9WNmq6N3fhvgJrQ1d14h6CttsSjrb1n0/bo+P5IzfW3v8tb0fbZ8/39X71fAAAKEklEQVR4nO2de5uiNhTGpZvEcRO3XcQZQLq6MNLW9vt/vqJJkFuukuDM5v1rn5XR/CDn5HJODqtVUFBQUFBQUFBQUFBQUFBQUFBQUFDQXVn18vlUZS1fWmD4GYWLlAIeCIo+pxA5XAHXZOmGOBRcr1YJXroVToWT1RYs3QinAtvVhv1rKGabaPTBs0nYUPr/mxVHXQ+0v/0lKrfPrpI2dD8E4J2TEeLREFlBSv7t63PrGyWB1YgAKwhfGOHX355bXxnhSyAMhE+rQBgIA+HyCoSBMBAur8cJvz27HiVcjz54Nq0DoYiw+mCEqvUh2g9Fl84fhhCVIwLUI4zQSNGHIhQB3AkFmpMwq87bw/umiACIil25X186++72Wis2C/0QxlVdQkIgAPzWNvcYwOa/NnWVf3jC7FxiCASRg4aTlNvkAxNmdYGhIi6CACnO1h12WcJkT1R4TJC8j/390xOmOzL563c/1/tfshmP2k9NWO2Gjw/cfAts/M31H3Bkm4gUFoy6hHOPh0nZi0o2DgUX+/pYJXHc+M48j7Pqsn4vMOlhIlIa26PmeDj3nGaNURePFNuXeOq6/GW965kqwifD0UNzTjPvvDQpYAcP72rpaJC97nCnpwFg1lU156Wzri26DxDCk8Zgl2zh/Z5E+GT0a95XT/Hm3lgYnSc751j5GXT+bGdgjd4Jq7uHgehi8pdp1DIirN9TfROe27QAQGrTGWfd2iPCZ90/8kzYJnY0fl+zf3YV3zNfyEn3J70SnmALaNRB7zq20yB40PsLr4QHDghtHiBVXEIzRJ+Ee9427R42qZoYIXokXHNAbNlDuVJscqf8EZ7bW//IevamhM/jiIZH9Ub4wr4QPQ7YTOQ4IlYvGn0RZi3gHLtLq4wtORBWfp0vwoLd9HkAr4jsjhWqaYMnwhNrEJ6hi1JlbPoOVA7VDyE3QpxqXW72nQpT9BK3yNk4QWq9xuuJj4tA3k8114dgmPHHchP1CFkfBaUdikh79rV76VVsjb9fDxH6uYmi/FItQp5mDK2natPKtYYMvk8jyC+dZa9tQ1tCBGu6H39a0N1U0VuHNrKLPOwmptRehE7v+9tff1vgXcW6P5E5MA+ErJcQkUP4/vbl7acNXyMex5Fc4p7wQh0pFE4hG8Ivb19+2ADy/gFflyRkd3knvOBK2DD+Y2WOG77ruRzhkd5lkZtpCRtGG3Os2EM8LkdIbzIqxFdwwi9W5shS8cVDrXXcQpOQrSkk97hDaGOO7CES4YSXE6riFruhCj3CGqgeYZfQxhx3iskVIyxGBKq4hebMm369zNf1Cc3NkfpqBEWfO15bsD6EZfO1AaGxOdKWEtHUzTHhiU17ZdeMCA3N8XD7DXASfOyYkForkfiZKUIzc6QtEc5r3BJST4rkK7gpQhNzzIHUm7olZF7gXXrRNKGBOdJuKvJmbgnpGlU8Jb1JRKhtjiltisDY3RLSbU3xaHyTkFDXHDM26E9/6pSQ/TSQN1BCqGmO1NWQ6Y1Kp4R0t0o+VigItczxIIK4yinhhWW7y9unINQwxzOUmLtTQvblik1SFaHaHFlbTrJGuCEsdRyNBqHKHJObvQtWUE4J6fSdKDYRdQjl5hhTVzO9gHFKSBenij1pTUKpOdJGwskfckpIBwvZRpgBocwc2fTXO2GMJZ3HglBsjtQcptdomoTwdaALXRdJCemAL9+RNiMUmSPdDJoe8tdscXUZIsAeYTQqX8OiIjJCqYuzJJw2x3clYQRGBFGfUCCdZzgvYYP4n4hwclhyuZvopJdOelTZwOuSkHoayW63OaFgVNype6lDwhl9qXBmQ0cLmS91Q5jPOx5KZqe0MbIR3w0hu7Wq0K/mrE0ypclpRBr5Jywl5mFIKF0lMpc2bfDWhDpx/IMoDcKUULHSr2QbXjyOb0qIIo1cDBq0gIpURCWhcrfmVTaDZLkYQsR2Xpr3tTrqr/EVWUuqXYw35Y7bWnYn2YfHEcEcaws6bVMNF3JCnV1TNi2dtga3u4kacRk5odZWW45lP+OWkDpThasRE2pGL1iASxDLd0u4VS+xJLv6uhGorTT45JbwBcruLpOAUD+KSM1QtKXnljDX2dafJDSIBPNNfYG1O44fsgxGadblBKFRNJ+lCogWaY4JU41uOo5ym2VksFQBUYDLMWGsCLJfNSR8+2l04ounCohmv66zoNlhWllwpk9onBl1kHdS54RHaeTrpi6heToN8zPiya/zTHb1GqST9WWRociyPaZXv1c5J6SeTjZzawlt0tqYoUva4ZyQN0G8wGCEdpnCLB9dcnTG/XmLk6oNN0LL9FIeR5d4MveErBHijeFrFrRlijBz1dKjOLpxi9GrA2qdSXXnJyLhudjvb9Zp3kf1I+Rxi3r04oAZ4hZMseK4xc9/bVP1c36aSrbX5TJuwbWF0jtty3c/NCNNhfBSvYVdTGRZpha6sJWveCy8ygthxY+ZzXY27yp+2EiSJH+Vnwo8B55r/WDdrq5ydmhTcbDLEyE/njfn6bUNa7m8j3qrosT7KZAnYhronftR1VlnX3Wi+HFIqOhTuuL1J9SHNr1VwuL3XLechVwnfn5U3Sd0CfFQ0JAwb09zz9BRef0J9UnulhCOCPqEOI8HSk1rKsS8ahfYPOpRefEPBDROpfL0wSFAPn9djIzPk4BJEaSJ79nxfqeKTN7ks7ZJci+/88Cp9bSto6VKeqTyWp+mrdiB7Ou3nO5VhvQKKfqtMZS1J8ZAYVXosSraSlG6FUQ814mKWxtCZG98eL1TJgpEurbsvZrZe/uSM6A4hzHSGbZDG9T3x/4r0rVFkJqOBs/aDc3P8F4/0cSMF6hYXt0fRQRBrdXb4rpTcg8ZFRBZoiZ7fu+pzTfgTap4kHladktDwo2RAS9Tdf4IOi1uOuv+InySWXqA3fKeABvuFCxVV79fwBRBjA6vVdx7mHlcpaeoXyYaYWMPvNibA5JyUEQYQALRbn/a1nW9PbyXO3Qt8N27BJGN+Si64LsRkj0eLWwQL7IyUS0ZkZ1NqeRF3/6gX+y6+SXbctcLv98iPhfTFa+HeJqjyoSWf4NHcoqkTxIBgk6W1cqv0iQkyVBn7biFWsm5xGSitP61qD7eyOsoK8XiFucRAekRRmQo/biFnpJ0XRaN9yQsqtD8RFGuL4/vIfO4xYgg6hOKDGTeN3jkWVW9HC+X9Fgl2Uy7x0u/G8G9AmEgDITLKxD+OoTOR3xn0hzx3c7anEpz1vYrvjvvFyLMn1sPE/4C7yENhEsrEAbCQLi8AmEgDITLKxBqEP7+3NImFGbu/fHsUmbusaRJQfblxObAs4nntU5nX6JitdcNYX5MoT1/+8Bn1TVLsvjMD/FWLD7BnxcR0TMuWUHA+H3Bn0CAFDw54HgoN59P5UFaSD0oKCgoKCgoKCgoKCgoKCgoKCgoKCgoKMi3/geKsl1AgYfXI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18" name="Picture 22" descr="Résultat de recherche d'images pour &quot;internet objet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3414911"/>
            <a:ext cx="2336800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Résultat de recherche d'images pour &quot;analyse vidé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6" y="8112126"/>
            <a:ext cx="682300" cy="6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Résultat de recherche d'images pour &quot;vidéo film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116205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832475" y="3975100"/>
            <a:ext cx="2892425" cy="1918732"/>
            <a:chOff x="6899275" y="3924300"/>
            <a:chExt cx="2892425" cy="1918732"/>
          </a:xfrm>
        </p:grpSpPr>
        <p:pic>
          <p:nvPicPr>
            <p:cNvPr id="4130" name="Picture 34" descr="Résultat de recherche d'images pour &quot;réalité virtuelle&quot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275" y="3924300"/>
              <a:ext cx="2876967" cy="161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7480300" y="5473700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cap="small" dirty="0">
                  <a:solidFill>
                    <a:srgbClr val="0070C0"/>
                  </a:solidFill>
                </a:rPr>
                <a:t>Réalité Virtuelle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8039100" y="3771901"/>
            <a:ext cx="2692400" cy="1601231"/>
            <a:chOff x="9258300" y="4076701"/>
            <a:chExt cx="2692400" cy="160123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8300" y="4076701"/>
              <a:ext cx="2324100" cy="1224774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639300" y="5308600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cap="small" dirty="0">
                  <a:solidFill>
                    <a:srgbClr val="0070C0"/>
                  </a:solidFill>
                </a:rPr>
                <a:t>Réalité augmentée</a:t>
              </a:r>
            </a:p>
          </p:txBody>
        </p:sp>
      </p:grpSp>
      <p:pic>
        <p:nvPicPr>
          <p:cNvPr id="4114" name="Picture 18" descr="Résultat de recherche d'images pour &quot;big data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92600"/>
            <a:ext cx="3044825" cy="17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0544175" y="4117974"/>
            <a:ext cx="1558925" cy="2090957"/>
            <a:chOff x="10201275" y="3152774"/>
            <a:chExt cx="1558925" cy="2090957"/>
          </a:xfrm>
        </p:grpSpPr>
        <p:pic>
          <p:nvPicPr>
            <p:cNvPr id="13314" name="Picture 2" descr="Résultat de recherche d'images pour &quot;robot&quot;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275" y="3152774"/>
              <a:ext cx="1470025" cy="147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>
              <a:off x="10210800" y="4597400"/>
              <a:ext cx="154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cap="small" dirty="0">
                  <a:solidFill>
                    <a:srgbClr val="0070C0"/>
                  </a:solidFill>
                </a:rPr>
                <a:t>Robotisation / </a:t>
              </a:r>
              <a:r>
                <a:rPr lang="fr-FR" cap="small" dirty="0" err="1">
                  <a:solidFill>
                    <a:srgbClr val="0070C0"/>
                  </a:solidFill>
                </a:rPr>
                <a:t>Mecanisation</a:t>
              </a:r>
              <a:endParaRPr lang="fr-FR" cap="smal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962400" y="3441873"/>
            <a:ext cx="2311400" cy="2058259"/>
            <a:chOff x="4953000" y="4064173"/>
            <a:chExt cx="2311400" cy="2058259"/>
          </a:xfrm>
        </p:grpSpPr>
        <p:pic>
          <p:nvPicPr>
            <p:cNvPr id="4112" name="Picture 16" descr="Résultat de recherche d'images pour &quot;intelligence artificielle&quot;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225" y="4064173"/>
              <a:ext cx="1793875" cy="163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4953000" y="5753100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cap="small" dirty="0">
                  <a:solidFill>
                    <a:srgbClr val="0070C0"/>
                  </a:solidFill>
                </a:rPr>
                <a:t>Intelligence artificielle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972504" y="995590"/>
            <a:ext cx="3197225" cy="2131483"/>
            <a:chOff x="269875" y="1158875"/>
            <a:chExt cx="3197225" cy="2131483"/>
          </a:xfrm>
        </p:grpSpPr>
        <p:pic>
          <p:nvPicPr>
            <p:cNvPr id="4124" name="Picture 28" descr="Résultat de recherche d'images pour &quot;web&quot;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" y="1158875"/>
              <a:ext cx="3197225" cy="213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1371600" y="2703285"/>
              <a:ext cx="947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cap="small" dirty="0">
                  <a:solidFill>
                    <a:srgbClr val="0070C0"/>
                  </a:solidFill>
                </a:rPr>
                <a:t>Internet</a:t>
              </a: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919843" y="5239657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 err="1">
                <a:solidFill>
                  <a:srgbClr val="0070C0"/>
                </a:solidFill>
              </a:rPr>
              <a:t>IoT</a:t>
            </a:r>
            <a:endParaRPr lang="fr-FR" cap="small" dirty="0">
              <a:solidFill>
                <a:srgbClr val="0070C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851572" y="2774043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>
                <a:solidFill>
                  <a:srgbClr val="0070C0"/>
                </a:solidFill>
              </a:rPr>
              <a:t>Vidéo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52854" y="864960"/>
            <a:ext cx="3978275" cy="2545115"/>
            <a:chOff x="152854" y="864960"/>
            <a:chExt cx="3978275" cy="2545115"/>
          </a:xfrm>
        </p:grpSpPr>
        <p:pic>
          <p:nvPicPr>
            <p:cNvPr id="4120" name="Picture 24" descr="Résultat de recherche d'images pour &quot;web site internet&quot;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54" y="864960"/>
              <a:ext cx="3978275" cy="230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2024744" y="3040743"/>
              <a:ext cx="1170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cap="small" dirty="0">
                  <a:solidFill>
                    <a:srgbClr val="0070C0"/>
                  </a:solidFill>
                </a:rPr>
                <a:t>Hardware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11849100" y="62375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04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543141" y="1456422"/>
            <a:ext cx="705558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cap="small" dirty="0">
                <a:solidFill>
                  <a:srgbClr val="425F6C"/>
                </a:solidFill>
                <a:latin typeface="Calibri" panose="020F0502020204030204"/>
              </a:rPr>
              <a:t>filière équine, de quoi parle-t-on?</a:t>
            </a:r>
            <a:endParaRPr kumimoji="0" lang="fr-FR" sz="4000" b="1" i="0" u="none" strike="noStrike" kern="1200" cap="small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9" y="237672"/>
            <a:ext cx="2316681" cy="165825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1849100" y="62375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466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76113" y="-909652"/>
            <a:ext cx="76756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filière équine en quelques chiffres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0414663" y="6019704"/>
            <a:ext cx="1651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Sources: ifce.fr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3133072" y="686370"/>
            <a:ext cx="5961708" cy="5590879"/>
            <a:chOff x="3023659" y="752770"/>
            <a:chExt cx="5961708" cy="5590879"/>
          </a:xfrm>
        </p:grpSpPr>
        <p:grpSp>
          <p:nvGrpSpPr>
            <p:cNvPr id="6" name="Groupe 5"/>
            <p:cNvGrpSpPr/>
            <p:nvPr/>
          </p:nvGrpSpPr>
          <p:grpSpPr>
            <a:xfrm>
              <a:off x="3023659" y="752770"/>
              <a:ext cx="5961708" cy="5590879"/>
              <a:chOff x="3100323" y="752770"/>
              <a:chExt cx="5961708" cy="5590879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 rotWithShape="1">
              <a:blip r:embed="rId4"/>
              <a:srcRect t="15168" b="2904"/>
              <a:stretch/>
            </p:blipFill>
            <p:spPr>
              <a:xfrm>
                <a:off x="3100323" y="752770"/>
                <a:ext cx="5961708" cy="5590879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5172499" y="2688609"/>
                <a:ext cx="1364777" cy="360000"/>
              </a:xfrm>
              <a:prstGeom prst="rect">
                <a:avLst/>
              </a:prstGeom>
              <a:solidFill>
                <a:srgbClr val="FCF9D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81C6A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650 000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379241" y="4519683"/>
                <a:ext cx="1364777" cy="396000"/>
              </a:xfrm>
              <a:prstGeom prst="rect">
                <a:avLst/>
              </a:prstGeom>
              <a:solidFill>
                <a:srgbClr val="FCF9D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81C6A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66 000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5196688" y="814208"/>
                <a:ext cx="1364777" cy="396000"/>
              </a:xfrm>
              <a:prstGeom prst="rect">
                <a:avLst/>
              </a:prstGeom>
              <a:solidFill>
                <a:srgbClr val="81C6A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FCF9D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27 000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7053764" y="836560"/>
                <a:ext cx="1364777" cy="360000"/>
              </a:xfrm>
              <a:prstGeom prst="rect">
                <a:avLst/>
              </a:prstGeom>
              <a:solidFill>
                <a:srgbClr val="FCF9D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81C6A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9 400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7069648" y="2679905"/>
                <a:ext cx="1364777" cy="360000"/>
              </a:xfrm>
              <a:prstGeom prst="rect">
                <a:avLst/>
              </a:prstGeom>
              <a:solidFill>
                <a:srgbClr val="81C6A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FCF9D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r>
                  <a:rPr lang="fr-FR" sz="2400" baseline="30000" dirty="0">
                    <a:solidFill>
                      <a:srgbClr val="FCF9D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ème</a:t>
                </a:r>
                <a:r>
                  <a:rPr lang="fr-FR" sz="2400" dirty="0">
                    <a:solidFill>
                      <a:srgbClr val="FCF9D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7040225" y="3248672"/>
              <a:ext cx="1530569" cy="181753"/>
            </a:xfrm>
            <a:prstGeom prst="rect">
              <a:avLst/>
            </a:prstGeom>
            <a:solidFill>
              <a:srgbClr val="81C6AF"/>
            </a:solidFill>
          </p:spPr>
          <p:txBody>
            <a:bodyPr wrap="square" rtlCol="0">
              <a:spAutoFit/>
            </a:bodyPr>
            <a:lstStyle/>
            <a:p>
              <a:endParaRPr lang="fr-FR" sz="2400" dirty="0">
                <a:solidFill>
                  <a:srgbClr val="FCF9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205247" y="4425987"/>
            <a:ext cx="1836000" cy="823302"/>
          </a:xfrm>
          <a:prstGeom prst="rect">
            <a:avLst/>
          </a:prstGeom>
          <a:solidFill>
            <a:srgbClr val="81C6A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100" dirty="0">
                <a:solidFill>
                  <a:srgbClr val="FCF9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11 000 000 € </a:t>
            </a:r>
          </a:p>
          <a:p>
            <a:r>
              <a:rPr lang="fr-FR" sz="1600" dirty="0">
                <a:solidFill>
                  <a:srgbClr val="FCF9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flux financiers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200649" y="5226206"/>
            <a:ext cx="1840598" cy="1010342"/>
          </a:xfrm>
          <a:prstGeom prst="rect">
            <a:avLst/>
          </a:prstGeom>
          <a:solidFill>
            <a:srgbClr val="81C6AF"/>
          </a:solidFill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FCF9D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CF9DF">
                <a:tint val="45000"/>
                <a:satMod val="400000"/>
              </a:srgbClr>
            </a:duotone>
          </a:blip>
          <a:srcRect l="26650" r="26544"/>
          <a:stretch/>
        </p:blipFill>
        <p:spPr>
          <a:xfrm>
            <a:off x="5733800" y="5226206"/>
            <a:ext cx="760251" cy="93846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1849100" y="62375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34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771454" y="1456422"/>
            <a:ext cx="85989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numérique &amp; les professionnels équins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9" y="237672"/>
            <a:ext cx="2316681" cy="165825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Image 3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79" y="3561612"/>
            <a:ext cx="2255271" cy="13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59" y="3604822"/>
            <a:ext cx="2470770" cy="130717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1849100" y="62375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012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AutoShape 20" descr="RÃ©sultat de recherche d'images pour &quot;maison pict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2792" y="-909652"/>
            <a:ext cx="864223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professionnels équins et le numérique</a:t>
            </a:r>
          </a:p>
        </p:txBody>
      </p:sp>
      <p:pic>
        <p:nvPicPr>
          <p:cNvPr id="1026" name="Image 3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32927"/>
            <a:ext cx="1438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900395" y="1891368"/>
            <a:ext cx="1624589" cy="1089527"/>
          </a:xfrm>
          <a:prstGeom prst="roundRect">
            <a:avLst/>
          </a:prstGeom>
          <a:noFill/>
          <a:ln>
            <a:solidFill>
              <a:srgbClr val="425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889034" y="1615556"/>
            <a:ext cx="1645967" cy="475654"/>
          </a:xfrm>
          <a:prstGeom prst="roundRect">
            <a:avLst/>
          </a:prstGeom>
          <a:solidFill>
            <a:srgbClr val="42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57%</a:t>
            </a:r>
          </a:p>
        </p:txBody>
      </p:sp>
      <p:pic>
        <p:nvPicPr>
          <p:cNvPr id="32" name="Picture 16" descr="RÃ©sultat de recherche d'images pour &quot;ordinateur fix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15" y="2153229"/>
            <a:ext cx="781117" cy="7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à coins arrondis 37"/>
          <p:cNvSpPr/>
          <p:nvPr/>
        </p:nvSpPr>
        <p:spPr>
          <a:xfrm>
            <a:off x="2857027" y="1905966"/>
            <a:ext cx="1573065" cy="1107525"/>
          </a:xfrm>
          <a:prstGeom prst="roundRect">
            <a:avLst/>
          </a:prstGeom>
          <a:noFill/>
          <a:ln>
            <a:solidFill>
              <a:srgbClr val="425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2853349" y="1625598"/>
            <a:ext cx="1593616" cy="483512"/>
          </a:xfrm>
          <a:prstGeom prst="roundRect">
            <a:avLst/>
          </a:prstGeom>
          <a:solidFill>
            <a:srgbClr val="42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80%</a:t>
            </a:r>
          </a:p>
        </p:txBody>
      </p:sp>
      <p:pic>
        <p:nvPicPr>
          <p:cNvPr id="40" name="Picture 8" descr="RÃ©sultat de recherche d'images pour &quot;ordinateur portabl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38" y="2152386"/>
            <a:ext cx="928568" cy="8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4757376" y="1897935"/>
            <a:ext cx="1515547" cy="1112635"/>
          </a:xfrm>
          <a:prstGeom prst="roundRect">
            <a:avLst/>
          </a:prstGeom>
          <a:noFill/>
          <a:ln>
            <a:solidFill>
              <a:srgbClr val="425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4746777" y="1616274"/>
            <a:ext cx="1535490" cy="485742"/>
          </a:xfrm>
          <a:prstGeom prst="roundRect">
            <a:avLst/>
          </a:prstGeom>
          <a:solidFill>
            <a:srgbClr val="42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48%</a:t>
            </a:r>
          </a:p>
        </p:txBody>
      </p:sp>
      <p:pic>
        <p:nvPicPr>
          <p:cNvPr id="45" name="Picture 12" descr="RÃ©sultat de recherche d'images pour &quot;tablette tactil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71" y="2206229"/>
            <a:ext cx="781437" cy="7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2649" y="2067097"/>
            <a:ext cx="662170" cy="881475"/>
          </a:xfrm>
          <a:prstGeom prst="rect">
            <a:avLst/>
          </a:prstGeom>
        </p:spPr>
      </p:pic>
      <p:sp>
        <p:nvSpPr>
          <p:cNvPr id="47" name="Rectangle à coins arrondis 46"/>
          <p:cNvSpPr/>
          <p:nvPr/>
        </p:nvSpPr>
        <p:spPr>
          <a:xfrm>
            <a:off x="6591270" y="1897362"/>
            <a:ext cx="1548419" cy="1113208"/>
          </a:xfrm>
          <a:prstGeom prst="roundRect">
            <a:avLst/>
          </a:prstGeom>
          <a:noFill/>
          <a:ln>
            <a:solidFill>
              <a:srgbClr val="425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6580441" y="1615556"/>
            <a:ext cx="1568795" cy="485992"/>
          </a:xfrm>
          <a:prstGeom prst="roundRect">
            <a:avLst/>
          </a:prstGeom>
          <a:solidFill>
            <a:srgbClr val="42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90%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375" y="944009"/>
            <a:ext cx="3008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fr-FR" sz="3200" dirty="0">
                <a:solidFill>
                  <a:srgbClr val="425F6C"/>
                </a:solidFill>
              </a:rPr>
              <a:t>Les équipements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09462" y="3513996"/>
            <a:ext cx="3805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fr-FR" sz="3200" dirty="0">
                <a:solidFill>
                  <a:srgbClr val="425F6C"/>
                </a:solidFill>
              </a:rPr>
              <a:t>La connexion internet</a:t>
            </a:r>
          </a:p>
        </p:txBody>
      </p:sp>
      <p:pic>
        <p:nvPicPr>
          <p:cNvPr id="64" name="Picture 26" descr="Image associÃ©e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70" y="4386148"/>
            <a:ext cx="898206" cy="8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à coins arrondis 61"/>
          <p:cNvSpPr/>
          <p:nvPr/>
        </p:nvSpPr>
        <p:spPr>
          <a:xfrm>
            <a:off x="873175" y="4427103"/>
            <a:ext cx="1624589" cy="1089527"/>
          </a:xfrm>
          <a:prstGeom prst="roundRect">
            <a:avLst/>
          </a:prstGeom>
          <a:noFill/>
          <a:ln>
            <a:solidFill>
              <a:srgbClr val="425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à coins arrondis 62"/>
          <p:cNvSpPr/>
          <p:nvPr/>
        </p:nvSpPr>
        <p:spPr>
          <a:xfrm>
            <a:off x="859416" y="5272976"/>
            <a:ext cx="1645967" cy="475654"/>
          </a:xfrm>
          <a:prstGeom prst="roundRect">
            <a:avLst/>
          </a:prstGeom>
          <a:solidFill>
            <a:srgbClr val="42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70%</a:t>
            </a:r>
          </a:p>
        </p:txBody>
      </p:sp>
      <p:pic>
        <p:nvPicPr>
          <p:cNvPr id="2076" name="Picture 28" descr="RÃ©sultat de recherche d'images pour &quot;Ã©curie picto&quot;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62" y="4396701"/>
            <a:ext cx="843441" cy="8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à coins arrondis 65"/>
          <p:cNvSpPr/>
          <p:nvPr/>
        </p:nvSpPr>
        <p:spPr>
          <a:xfrm>
            <a:off x="2784986" y="4443503"/>
            <a:ext cx="1624588" cy="1089527"/>
          </a:xfrm>
          <a:prstGeom prst="roundRect">
            <a:avLst/>
          </a:prstGeom>
          <a:noFill/>
          <a:ln>
            <a:solidFill>
              <a:srgbClr val="425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à coins arrondis 66"/>
          <p:cNvSpPr/>
          <p:nvPr/>
        </p:nvSpPr>
        <p:spPr>
          <a:xfrm>
            <a:off x="2783103" y="5276676"/>
            <a:ext cx="1638347" cy="475654"/>
          </a:xfrm>
          <a:prstGeom prst="roundRect">
            <a:avLst/>
          </a:prstGeom>
          <a:solidFill>
            <a:srgbClr val="42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41%</a:t>
            </a:r>
          </a:p>
        </p:txBody>
      </p:sp>
      <p:sp>
        <p:nvSpPr>
          <p:cNvPr id="73" name="Rectangle à coins arrondis 72"/>
          <p:cNvSpPr/>
          <p:nvPr/>
        </p:nvSpPr>
        <p:spPr>
          <a:xfrm>
            <a:off x="4752967" y="4438442"/>
            <a:ext cx="1624589" cy="1089527"/>
          </a:xfrm>
          <a:prstGeom prst="roundRect">
            <a:avLst/>
          </a:prstGeom>
          <a:noFill/>
          <a:ln>
            <a:solidFill>
              <a:srgbClr val="425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à coins arrondis 73"/>
          <p:cNvSpPr/>
          <p:nvPr/>
        </p:nvSpPr>
        <p:spPr>
          <a:xfrm>
            <a:off x="4739208" y="5271615"/>
            <a:ext cx="1675736" cy="475654"/>
          </a:xfrm>
          <a:prstGeom prst="roundRect">
            <a:avLst/>
          </a:prstGeom>
          <a:solidFill>
            <a:srgbClr val="42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73%</a:t>
            </a:r>
          </a:p>
        </p:txBody>
      </p:sp>
      <p:pic>
        <p:nvPicPr>
          <p:cNvPr id="75" name="Picture 18" descr="RÃ©sultat de recherche d'images pour &quot;4G&quot;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17" y="4511166"/>
            <a:ext cx="849578" cy="6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e 76"/>
          <p:cNvGrpSpPr/>
          <p:nvPr/>
        </p:nvGrpSpPr>
        <p:grpSpPr>
          <a:xfrm>
            <a:off x="9390842" y="2618972"/>
            <a:ext cx="2088375" cy="2994455"/>
            <a:chOff x="5787808" y="1601385"/>
            <a:chExt cx="1252286" cy="1612264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0288" y="1888418"/>
              <a:ext cx="528575" cy="528576"/>
            </a:xfrm>
            <a:prstGeom prst="rect">
              <a:avLst/>
            </a:prstGeom>
          </p:spPr>
        </p:pic>
        <p:grpSp>
          <p:nvGrpSpPr>
            <p:cNvPr id="79" name="Groupe 78"/>
            <p:cNvGrpSpPr/>
            <p:nvPr/>
          </p:nvGrpSpPr>
          <p:grpSpPr>
            <a:xfrm>
              <a:off x="5787808" y="1601385"/>
              <a:ext cx="1252286" cy="1612264"/>
              <a:chOff x="888081" y="1699387"/>
              <a:chExt cx="1252286" cy="1612264"/>
            </a:xfrm>
          </p:grpSpPr>
          <p:sp>
            <p:nvSpPr>
              <p:cNvPr id="80" name="Rectangle à coins arrondis 79"/>
              <p:cNvSpPr/>
              <p:nvPr/>
            </p:nvSpPr>
            <p:spPr>
              <a:xfrm>
                <a:off x="896214" y="1884639"/>
                <a:ext cx="1236021" cy="1427012"/>
              </a:xfrm>
              <a:prstGeom prst="roundRect">
                <a:avLst/>
              </a:prstGeom>
              <a:solidFill>
                <a:srgbClr val="425F6C"/>
              </a:solidFill>
              <a:ln>
                <a:solidFill>
                  <a:srgbClr val="425F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Utilisent leur smartphone pour se connecter à internet dans le cadre professionnel</a:t>
                </a:r>
              </a:p>
            </p:txBody>
          </p:sp>
          <p:sp>
            <p:nvSpPr>
              <p:cNvPr id="81" name="Rectangle à coins arrondis 80"/>
              <p:cNvSpPr/>
              <p:nvPr/>
            </p:nvSpPr>
            <p:spPr>
              <a:xfrm>
                <a:off x="888081" y="1699387"/>
                <a:ext cx="1252286" cy="2914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425F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b="1" dirty="0">
                    <a:solidFill>
                      <a:srgbClr val="425F6C"/>
                    </a:solidFill>
                  </a:rPr>
                  <a:t>84%</a:t>
                </a:r>
              </a:p>
            </p:txBody>
          </p:sp>
        </p:grpSp>
      </p:grpSp>
      <p:sp>
        <p:nvSpPr>
          <p:cNvPr id="41" name="ZoneTexte 40"/>
          <p:cNvSpPr txBox="1"/>
          <p:nvPr/>
        </p:nvSpPr>
        <p:spPr>
          <a:xfrm>
            <a:off x="11849100" y="62375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4166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AutoShape 20" descr="RÃ©sultat de recherche d'images pour &quot;maison pict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2792" y="-909652"/>
            <a:ext cx="864223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professionnels équins et le numérique</a:t>
            </a:r>
          </a:p>
        </p:txBody>
      </p:sp>
      <p:pic>
        <p:nvPicPr>
          <p:cNvPr id="1026" name="Image 3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32927"/>
            <a:ext cx="1438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0375" y="944009"/>
            <a:ext cx="2078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fr-FR" sz="3200" dirty="0">
                <a:solidFill>
                  <a:srgbClr val="425F6C"/>
                </a:solidFill>
              </a:rPr>
              <a:t>L’utilisation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88580" y="3559096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fr-FR" sz="3200" dirty="0">
                <a:solidFill>
                  <a:srgbClr val="425F6C"/>
                </a:solidFill>
              </a:rPr>
              <a:t>Et…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53611" y="1615556"/>
            <a:ext cx="1645967" cy="1365339"/>
            <a:chOff x="889034" y="1615556"/>
            <a:chExt cx="1645967" cy="1365339"/>
          </a:xfrm>
        </p:grpSpPr>
        <p:grpSp>
          <p:nvGrpSpPr>
            <p:cNvPr id="4" name="Groupe 3"/>
            <p:cNvGrpSpPr/>
            <p:nvPr/>
          </p:nvGrpSpPr>
          <p:grpSpPr>
            <a:xfrm>
              <a:off x="889034" y="1615556"/>
              <a:ext cx="1645967" cy="1365339"/>
              <a:chOff x="887570" y="1715654"/>
              <a:chExt cx="1252286" cy="836519"/>
            </a:xfrm>
          </p:grpSpPr>
          <p:sp>
            <p:nvSpPr>
              <p:cNvPr id="3" name="Rectangle à coins arrondis 2"/>
              <p:cNvSpPr/>
              <p:nvPr/>
            </p:nvSpPr>
            <p:spPr>
              <a:xfrm>
                <a:off x="896214" y="1884639"/>
                <a:ext cx="1236021" cy="667534"/>
              </a:xfrm>
              <a:prstGeom prst="roundRect">
                <a:avLst/>
              </a:prstGeom>
              <a:noFill/>
              <a:ln>
                <a:solidFill>
                  <a:srgbClr val="425F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Rectangle à coins arrondis 1"/>
              <p:cNvSpPr/>
              <p:nvPr/>
            </p:nvSpPr>
            <p:spPr>
              <a:xfrm>
                <a:off x="887570" y="1715654"/>
                <a:ext cx="1252286" cy="291425"/>
              </a:xfrm>
              <a:prstGeom prst="roundRect">
                <a:avLst/>
              </a:prstGeom>
              <a:solidFill>
                <a:srgbClr val="425F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/>
                  <a:t>98%</a:t>
                </a:r>
              </a:p>
            </p:txBody>
          </p:sp>
        </p:grpSp>
        <p:pic>
          <p:nvPicPr>
            <p:cNvPr id="51" name="Picture 6" descr="RÃ©sultat de recherche d'images pour &quot;mail picto&quot;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316" y="2122870"/>
              <a:ext cx="884764" cy="76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2409728" y="1625598"/>
            <a:ext cx="1601813" cy="1387893"/>
            <a:chOff x="2845151" y="1625598"/>
            <a:chExt cx="1601813" cy="1387893"/>
          </a:xfrm>
        </p:grpSpPr>
        <p:grpSp>
          <p:nvGrpSpPr>
            <p:cNvPr id="36" name="Groupe 35"/>
            <p:cNvGrpSpPr/>
            <p:nvPr/>
          </p:nvGrpSpPr>
          <p:grpSpPr>
            <a:xfrm>
              <a:off x="2845151" y="1625598"/>
              <a:ext cx="1601813" cy="1387893"/>
              <a:chOff x="881246" y="1715654"/>
              <a:chExt cx="1258610" cy="836519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881246" y="1884639"/>
                <a:ext cx="1236021" cy="667534"/>
              </a:xfrm>
              <a:prstGeom prst="roundRect">
                <a:avLst/>
              </a:prstGeom>
              <a:noFill/>
              <a:ln>
                <a:solidFill>
                  <a:srgbClr val="425F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à coins arrondis 38"/>
              <p:cNvSpPr/>
              <p:nvPr/>
            </p:nvSpPr>
            <p:spPr>
              <a:xfrm>
                <a:off x="887687" y="1715654"/>
                <a:ext cx="1252169" cy="291425"/>
              </a:xfrm>
              <a:prstGeom prst="roundRect">
                <a:avLst/>
              </a:prstGeom>
              <a:solidFill>
                <a:srgbClr val="425F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/>
                  <a:t>82%</a:t>
                </a:r>
              </a:p>
            </p:txBody>
          </p:sp>
        </p:grpSp>
        <p:pic>
          <p:nvPicPr>
            <p:cNvPr id="52" name="Picture 8" descr="Image associÃ©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472" y="2127144"/>
              <a:ext cx="824445" cy="824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4311354" y="1616274"/>
            <a:ext cx="1535490" cy="1507800"/>
            <a:chOff x="4746777" y="1616274"/>
            <a:chExt cx="1535490" cy="1507800"/>
          </a:xfrm>
        </p:grpSpPr>
        <p:grpSp>
          <p:nvGrpSpPr>
            <p:cNvPr id="42" name="Groupe 41"/>
            <p:cNvGrpSpPr/>
            <p:nvPr/>
          </p:nvGrpSpPr>
          <p:grpSpPr>
            <a:xfrm>
              <a:off x="4746777" y="1616274"/>
              <a:ext cx="1535490" cy="1394296"/>
              <a:chOff x="887570" y="1715654"/>
              <a:chExt cx="1252286" cy="836519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896214" y="1884639"/>
                <a:ext cx="1236021" cy="667534"/>
              </a:xfrm>
              <a:prstGeom prst="roundRect">
                <a:avLst/>
              </a:prstGeom>
              <a:noFill/>
              <a:ln>
                <a:solidFill>
                  <a:srgbClr val="425F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Rectangle à coins arrondis 43"/>
              <p:cNvSpPr/>
              <p:nvPr/>
            </p:nvSpPr>
            <p:spPr>
              <a:xfrm>
                <a:off x="887570" y="1715654"/>
                <a:ext cx="1252286" cy="291425"/>
              </a:xfrm>
              <a:prstGeom prst="roundRect">
                <a:avLst/>
              </a:prstGeom>
              <a:solidFill>
                <a:srgbClr val="425F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/>
                  <a:t>82%</a:t>
                </a:r>
              </a:p>
            </p:txBody>
          </p:sp>
        </p:grpSp>
        <p:pic>
          <p:nvPicPr>
            <p:cNvPr id="55" name="Picture 12" descr="RÃ©sultat de recherche d'images pour &quot;administration picto&quot;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43" y="1959458"/>
              <a:ext cx="1164616" cy="11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e 13"/>
          <p:cNvGrpSpPr/>
          <p:nvPr/>
        </p:nvGrpSpPr>
        <p:grpSpPr>
          <a:xfrm>
            <a:off x="6145018" y="1615556"/>
            <a:ext cx="1568795" cy="1395014"/>
            <a:chOff x="6580441" y="1615556"/>
            <a:chExt cx="1568795" cy="1395014"/>
          </a:xfrm>
        </p:grpSpPr>
        <p:grpSp>
          <p:nvGrpSpPr>
            <p:cNvPr id="46" name="Groupe 45"/>
            <p:cNvGrpSpPr/>
            <p:nvPr/>
          </p:nvGrpSpPr>
          <p:grpSpPr>
            <a:xfrm>
              <a:off x="6580441" y="1615556"/>
              <a:ext cx="1568795" cy="1395014"/>
              <a:chOff x="887570" y="1715654"/>
              <a:chExt cx="1252286" cy="836519"/>
            </a:xfrm>
          </p:grpSpPr>
          <p:sp>
            <p:nvSpPr>
              <p:cNvPr id="47" name="Rectangle à coins arrondis 46"/>
              <p:cNvSpPr/>
              <p:nvPr/>
            </p:nvSpPr>
            <p:spPr>
              <a:xfrm>
                <a:off x="896214" y="1884639"/>
                <a:ext cx="1236021" cy="667534"/>
              </a:xfrm>
              <a:prstGeom prst="roundRect">
                <a:avLst/>
              </a:prstGeom>
              <a:noFill/>
              <a:ln>
                <a:solidFill>
                  <a:srgbClr val="425F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à coins arrondis 47"/>
              <p:cNvSpPr/>
              <p:nvPr/>
            </p:nvSpPr>
            <p:spPr>
              <a:xfrm>
                <a:off x="887570" y="1715654"/>
                <a:ext cx="1252286" cy="291425"/>
              </a:xfrm>
              <a:prstGeom prst="roundRect">
                <a:avLst/>
              </a:prstGeom>
              <a:solidFill>
                <a:srgbClr val="425F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/>
                  <a:t>76%</a:t>
                </a:r>
              </a:p>
            </p:txBody>
          </p:sp>
        </p:grpSp>
        <p:pic>
          <p:nvPicPr>
            <p:cNvPr id="57" name="Picture 22" descr="RÃ©sultat de recherche d'images pour &quot;rÃ©seaux sociaux picto&quot;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023" y="2276471"/>
              <a:ext cx="1170841" cy="63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e 19"/>
          <p:cNvGrpSpPr/>
          <p:nvPr/>
        </p:nvGrpSpPr>
        <p:grpSpPr>
          <a:xfrm>
            <a:off x="8056981" y="1615556"/>
            <a:ext cx="1595995" cy="1395014"/>
            <a:chOff x="8492404" y="1615556"/>
            <a:chExt cx="1595995" cy="1395014"/>
          </a:xfrm>
        </p:grpSpPr>
        <p:grpSp>
          <p:nvGrpSpPr>
            <p:cNvPr id="68" name="Groupe 67"/>
            <p:cNvGrpSpPr/>
            <p:nvPr/>
          </p:nvGrpSpPr>
          <p:grpSpPr>
            <a:xfrm>
              <a:off x="8492404" y="1615556"/>
              <a:ext cx="1595995" cy="1395014"/>
              <a:chOff x="887570" y="1715654"/>
              <a:chExt cx="1273998" cy="836519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896214" y="1884639"/>
                <a:ext cx="1236021" cy="667534"/>
              </a:xfrm>
              <a:prstGeom prst="roundRect">
                <a:avLst/>
              </a:prstGeom>
              <a:noFill/>
              <a:ln>
                <a:solidFill>
                  <a:srgbClr val="425F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Rectangle à coins arrondis 70"/>
              <p:cNvSpPr/>
              <p:nvPr/>
            </p:nvSpPr>
            <p:spPr>
              <a:xfrm>
                <a:off x="887570" y="1715654"/>
                <a:ext cx="1273998" cy="291425"/>
              </a:xfrm>
              <a:prstGeom prst="roundRect">
                <a:avLst/>
              </a:prstGeom>
              <a:solidFill>
                <a:srgbClr val="425F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/>
                  <a:t>73%</a:t>
                </a:r>
              </a:p>
            </p:txBody>
          </p:sp>
        </p:grpSp>
        <p:pic>
          <p:nvPicPr>
            <p:cNvPr id="76" name="Picture 16" descr="RÃ©sultat de recherche d'images pour &quot;annonce picto&quot;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6263" y="2129291"/>
              <a:ext cx="841075" cy="84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oupe 82"/>
          <p:cNvGrpSpPr/>
          <p:nvPr/>
        </p:nvGrpSpPr>
        <p:grpSpPr>
          <a:xfrm>
            <a:off x="9968944" y="1615556"/>
            <a:ext cx="1568795" cy="1395014"/>
            <a:chOff x="887570" y="1715654"/>
            <a:chExt cx="1252286" cy="836519"/>
          </a:xfrm>
        </p:grpSpPr>
        <p:sp>
          <p:nvSpPr>
            <p:cNvPr id="85" name="Rectangle à coins arrondis 84"/>
            <p:cNvSpPr/>
            <p:nvPr/>
          </p:nvSpPr>
          <p:spPr>
            <a:xfrm>
              <a:off x="896214" y="1884639"/>
              <a:ext cx="1236021" cy="667534"/>
            </a:xfrm>
            <a:prstGeom prst="roundRect">
              <a:avLst/>
            </a:prstGeom>
            <a:noFill/>
            <a:ln>
              <a:solidFill>
                <a:srgbClr val="425F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à coins arrondis 85"/>
            <p:cNvSpPr/>
            <p:nvPr/>
          </p:nvSpPr>
          <p:spPr>
            <a:xfrm>
              <a:off x="887570" y="1715654"/>
              <a:ext cx="1252286" cy="291425"/>
            </a:xfrm>
            <a:prstGeom prst="roundRect">
              <a:avLst/>
            </a:prstGeom>
            <a:solidFill>
              <a:srgbClr val="425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72%</a:t>
              </a:r>
            </a:p>
          </p:txBody>
        </p:sp>
      </p:grpSp>
      <p:pic>
        <p:nvPicPr>
          <p:cNvPr id="87" name="Picture 18" descr="RÃ©sultat de recherche d'images pour &quot;mÃ©tÃ©o picto&quot;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717" y="2186022"/>
            <a:ext cx="758000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63540" y="4306657"/>
            <a:ext cx="847074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fr-FR" sz="2500" b="1" dirty="0">
                <a:solidFill>
                  <a:srgbClr val="425F6C"/>
                </a:solidFill>
              </a:rPr>
              <a:t>50% </a:t>
            </a:r>
            <a:r>
              <a:rPr lang="fr-FR" sz="2500" dirty="0">
                <a:solidFill>
                  <a:srgbClr val="425F6C"/>
                </a:solidFill>
              </a:rPr>
              <a:t>ont un logiciel de comptabilité</a:t>
            </a:r>
          </a:p>
          <a:p>
            <a:pPr lvl="0">
              <a:spcAft>
                <a:spcPts val="1200"/>
              </a:spcAft>
              <a:defRPr/>
            </a:pPr>
            <a:r>
              <a:rPr lang="fr-FR" sz="2500" b="1" dirty="0">
                <a:solidFill>
                  <a:srgbClr val="425F6C"/>
                </a:solidFill>
              </a:rPr>
              <a:t>40% </a:t>
            </a:r>
            <a:r>
              <a:rPr lang="fr-FR" sz="2500" dirty="0">
                <a:solidFill>
                  <a:srgbClr val="425F6C"/>
                </a:solidFill>
              </a:rPr>
              <a:t>utilisent les plateformes d’économie collaborative</a:t>
            </a:r>
          </a:p>
          <a:p>
            <a:pPr lvl="0">
              <a:spcAft>
                <a:spcPts val="1200"/>
              </a:spcAft>
              <a:defRPr/>
            </a:pPr>
            <a:r>
              <a:rPr lang="fr-FR" sz="2500" b="1" dirty="0">
                <a:solidFill>
                  <a:srgbClr val="425F6C"/>
                </a:solidFill>
              </a:rPr>
              <a:t>30% </a:t>
            </a:r>
            <a:r>
              <a:rPr lang="fr-FR" sz="2500" dirty="0">
                <a:solidFill>
                  <a:srgbClr val="425F6C"/>
                </a:solidFill>
              </a:rPr>
              <a:t>utilisent un objet connecté (23% ont des caméras)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1849100" y="62375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5991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115434" y="1456422"/>
            <a:ext cx="791101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Quelles utilités des outils numériques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la filière</a:t>
            </a:r>
            <a:r>
              <a:rPr kumimoji="0" lang="fr-FR" sz="4000" b="1" i="0" u="none" strike="noStrike" kern="1200" cap="small" spc="0" normalizeH="0" noProof="0" dirty="0">
                <a:ln>
                  <a:noFill/>
                </a:ln>
                <a:solidFill>
                  <a:srgbClr val="425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équine ?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25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9" y="237672"/>
            <a:ext cx="2316681" cy="165825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6206867"/>
            <a:ext cx="11849100" cy="400036"/>
            <a:chOff x="0" y="6206867"/>
            <a:chExt cx="11849100" cy="40003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3" y="6206867"/>
              <a:ext cx="772618" cy="4000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33058" y="6343651"/>
              <a:ext cx="10416042" cy="196850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343649"/>
              <a:ext cx="226226" cy="206103"/>
            </a:xfrm>
            <a:prstGeom prst="rect">
              <a:avLst/>
            </a:prstGeom>
            <a:solidFill>
              <a:srgbClr val="056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1849100" y="62375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2004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5000</TotalTime>
  <Words>375</Words>
  <Application>Microsoft Office PowerPoint</Application>
  <PresentationFormat>Grand écran</PresentationFormat>
  <Paragraphs>180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Hélène Jui</cp:lastModifiedBy>
  <cp:revision>253</cp:revision>
  <cp:lastPrinted>2019-03-20T15:59:08Z</cp:lastPrinted>
  <dcterms:created xsi:type="dcterms:W3CDTF">2017-01-19T10:18:44Z</dcterms:created>
  <dcterms:modified xsi:type="dcterms:W3CDTF">2019-03-21T15:38:58Z</dcterms:modified>
</cp:coreProperties>
</file>